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7" r:id="rId6"/>
    <p:sldId id="278" r:id="rId7"/>
    <p:sldId id="279" r:id="rId8"/>
    <p:sldId id="284" r:id="rId9"/>
    <p:sldId id="289" r:id="rId10"/>
    <p:sldId id="285" r:id="rId11"/>
    <p:sldId id="286" r:id="rId12"/>
    <p:sldId id="290" r:id="rId13"/>
    <p:sldId id="282" r:id="rId14"/>
    <p:sldId id="291" r:id="rId15"/>
    <p:sldId id="294" r:id="rId16"/>
    <p:sldId id="292" r:id="rId17"/>
    <p:sldId id="267" r:id="rId1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29"/>
    <a:srgbClr val="0071B9"/>
    <a:srgbClr val="F9B000"/>
    <a:srgbClr val="A10E2F"/>
    <a:srgbClr val="002D59"/>
    <a:srgbClr val="8989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65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4600-206F-40B7-BF17-256329E840D0}" type="datetimeFigureOut">
              <a:rPr lang="fr-BE" smtClean="0"/>
              <a:t>08-12-21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77C05-3608-4E9D-9022-691F3DE730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D761B-1B50-48D7-A7F0-19E1E30F88DD}" type="datetimeFigureOut">
              <a:rPr lang="fr-BE" smtClean="0"/>
              <a:pPr/>
              <a:t>08-12-21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FB430-F936-4B16-B60E-C4BBAD0C0E1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FB430-F936-4B16-B60E-C4BBAD0C0E1C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00" cy="2173394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7AB929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3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08/12/2021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248000"/>
            <a:ext cx="2160000" cy="911913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200" smtClean="0">
                <a:solidFill>
                  <a:srgbClr val="898989"/>
                </a:solidFill>
              </a:rPr>
              <a:pPr/>
              <a:t>08/12/2021</a:t>
            </a:fld>
            <a:endParaRPr lang="fr-FR" sz="1200" dirty="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7AB929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4649500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spc="-50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en-GB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1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|</a:t>
            </a:r>
            <a:r>
              <a:rPr lang="fr-FR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200" b="1" kern="1200" spc="-50" dirty="0">
                <a:solidFill>
                  <a:srgbClr val="7AB929"/>
                </a:solidFill>
                <a:effectLst/>
                <a:latin typeface="Arial"/>
                <a:ea typeface="ＭＳ Ｐゴシック" charset="0"/>
                <a:cs typeface="Arial"/>
              </a:rPr>
              <a:t>SPW </a:t>
            </a:r>
            <a:r>
              <a:rPr lang="fr-FR" sz="1200" b="1" spc="-50" dirty="0">
                <a:solidFill>
                  <a:srgbClr val="7AB929"/>
                </a:solidFill>
                <a:latin typeface="Arial"/>
                <a:cs typeface="Arial"/>
              </a:rPr>
              <a:t>Agriculture, Ressources naturelles et Environnement</a:t>
            </a:r>
          </a:p>
        </p:txBody>
      </p:sp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7AB92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useppe.monachino@spw.wallonie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amien.remy@spw.wallonie.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llonie.be/fr/acteurs-et-institutions/wallonie/spw-agriculture-ressources-naturelles-et-environnement/departement-des-permis-et-autorisati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4858" y="1959429"/>
            <a:ext cx="7060578" cy="15444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/>
              <a:t>Département des Permis et Autorisations </a:t>
            </a:r>
            <a:br>
              <a:rPr lang="fr-FR" sz="2400" dirty="0"/>
            </a:br>
            <a:r>
              <a:rPr lang="fr-FR" sz="2400" dirty="0"/>
              <a:t>Direction de Namur-Luxembourg</a:t>
            </a:r>
            <a:br>
              <a:rPr lang="fr-FR" sz="2400" dirty="0"/>
            </a:b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Participation du public : cas des projets transrégionaux</a:t>
            </a:r>
            <a:b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Giuseppe MONACHINO, Fonctionnaire technique</a:t>
            </a:r>
            <a:b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giuseppe.monachino@spw.wallonie.be</a:t>
            </a:r>
            <a:b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02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/>
              <a:t>Conventions de consultation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301E3-8699-4BEA-83CF-1DD82DF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BE" dirty="0"/>
              <a:t>Flandre : Accord de Coopération du 4 juillet 1994 point de contact + communes + province</a:t>
            </a:r>
          </a:p>
          <a:p>
            <a:pPr marL="0" indent="0" algn="just">
              <a:buNone/>
            </a:pPr>
            <a:endParaRPr lang="fr-BE" dirty="0"/>
          </a:p>
          <a:p>
            <a:pPr algn="just"/>
            <a:r>
              <a:rPr lang="fr-BE" dirty="0"/>
              <a:t>Convention « Grande Région » : </a:t>
            </a:r>
          </a:p>
          <a:p>
            <a:pPr marL="0" indent="0" algn="just">
              <a:buNone/>
            </a:pPr>
            <a:r>
              <a:rPr lang="fr-BE" dirty="0"/>
              <a:t>	Wallonie + Allemagne + Luxembourg + France</a:t>
            </a:r>
          </a:p>
          <a:p>
            <a:pPr algn="just"/>
            <a:endParaRPr lang="fr-BE" dirty="0"/>
          </a:p>
          <a:p>
            <a:pPr algn="just"/>
            <a:endParaRPr lang="fr-BE" dirty="0"/>
          </a:p>
          <a:p>
            <a:pPr marL="0" indent="0" algn="just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629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/>
              <a:t>Conventions de consultation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301E3-8699-4BEA-83CF-1DD82DF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Wallonie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Service public de Wallonie Agriculture, Ressources naturelles et Environnement (SPWARNE) de la Région Wallonne </a:t>
            </a:r>
          </a:p>
          <a:p>
            <a:pPr marL="0" indent="0">
              <a:buNone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Avenue prince de Liège 15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      5100 NAMUR (Jambes)</a:t>
            </a:r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	eia-gateway@spw.wallonie.be  </a:t>
            </a:r>
            <a:endParaRPr lang="fr-FR" sz="1800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Exception : projets relevant du cycle de combustibles nucléaires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Service Public Fédéral Economie, PME, Classes moyennes et Energie et l’Agence Fédéral de Contrôle Nucléaire (AFCN) </a:t>
            </a:r>
            <a:endParaRPr lang="fr-BE" dirty="0"/>
          </a:p>
          <a:p>
            <a:pPr algn="just"/>
            <a:endParaRPr lang="fr-BE" dirty="0"/>
          </a:p>
          <a:p>
            <a:pPr marL="0" indent="0" algn="just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518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Plans et programmes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301E3-8699-4BEA-83CF-1DD82DF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BE" dirty="0">
              <a:sym typeface="Wingdings" panose="05000000000000000000" pitchFamily="2" charset="2"/>
            </a:endParaRPr>
          </a:p>
          <a:p>
            <a:pPr algn="just"/>
            <a:r>
              <a:rPr lang="fr-BE" dirty="0">
                <a:sym typeface="Wingdings" panose="05000000000000000000" pitchFamily="2" charset="2"/>
              </a:rPr>
              <a:t>Actuellement, pas de responsable désigné en Région Wallonne.</a:t>
            </a:r>
          </a:p>
          <a:p>
            <a:pPr algn="just"/>
            <a:r>
              <a:rPr lang="fr-BE" dirty="0">
                <a:sym typeface="Wingdings" panose="05000000000000000000" pitchFamily="2" charset="2"/>
              </a:rPr>
              <a:t>Pour toutes questions règlementaire sur ce point : </a:t>
            </a:r>
            <a:r>
              <a:rPr lang="fr-BE" dirty="0">
                <a:sym typeface="Wingdings" panose="05000000000000000000" pitchFamily="2" charset="2"/>
                <a:hlinkClick r:id="rId2"/>
              </a:rPr>
              <a:t>damien.remy@spw.wallonie.be</a:t>
            </a:r>
            <a:r>
              <a:rPr lang="fr-BE" dirty="0">
                <a:sym typeface="Wingdings" panose="05000000000000000000" pitchFamily="2" charset="2"/>
              </a:rPr>
              <a:t> </a:t>
            </a:r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08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u="sng" dirty="0"/>
              <a:t>Contacts préalables utiles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301E3-8699-4BEA-83CF-1DD82DF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Pour tout projet ayant un impact </a:t>
            </a:r>
            <a:r>
              <a:rPr lang="fr-BE" sz="1800" b="0" i="0" u="sng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environnemental </a:t>
            </a:r>
            <a:r>
              <a:rPr lang="fr-BE" sz="1800" u="sng">
                <a:solidFill>
                  <a:srgbClr val="000000"/>
                </a:solidFill>
                <a:latin typeface="Arial" panose="020B0604020202020204" pitchFamily="34" charset="0"/>
              </a:rPr>
              <a:t>potentiel sur </a:t>
            </a:r>
            <a:r>
              <a:rPr lang="fr-BE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 Wallonie :</a:t>
            </a:r>
          </a:p>
          <a:p>
            <a:pPr marL="0" indent="0">
              <a:buNone/>
            </a:pPr>
            <a:r>
              <a:rPr lang="fr-BE" sz="1800" u="sng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BE" sz="1800" u="sng" dirty="0">
                <a:solidFill>
                  <a:srgbClr val="000000"/>
                </a:solidFill>
                <a:latin typeface="Arial" panose="020B0604020202020204" pitchFamily="34" charset="0"/>
              </a:rPr>
              <a:t>Contacter les directions extérieures du Département des Permis et autorisations </a:t>
            </a:r>
          </a:p>
          <a:p>
            <a:pPr marL="0" indent="0">
              <a:buNone/>
            </a:pPr>
            <a:endParaRPr lang="fr-BE" sz="18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BE" sz="1800" dirty="0">
                <a:hlinkClick r:id="rId2"/>
              </a:rPr>
              <a:t>https://www.wallonie.be/fr/acteurs-et-institutions/wallonie/spw-agriculture-ressources-naturelles-et-environnement/departement-des-permis-et-autorisations</a:t>
            </a:r>
            <a:r>
              <a:rPr lang="fr-BE" sz="18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BE" sz="1800" dirty="0"/>
          </a:p>
          <a:p>
            <a:pPr marL="0" indent="0" algn="just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7552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96686" y="2040329"/>
            <a:ext cx="7868120" cy="857250"/>
          </a:xfrm>
        </p:spPr>
        <p:txBody>
          <a:bodyPr/>
          <a:lstStyle/>
          <a:p>
            <a:pPr algn="ctr"/>
            <a:r>
              <a:rPr lang="fr-BE" dirty="0"/>
              <a:t>Merci de votre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68" y="205979"/>
            <a:ext cx="7868120" cy="857250"/>
          </a:xfrm>
        </p:spPr>
        <p:txBody>
          <a:bodyPr/>
          <a:lstStyle/>
          <a:p>
            <a:r>
              <a:rPr lang="fr-BE" dirty="0"/>
              <a:t>Situation géographique 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F1B39B2-2E03-4883-AEDF-7A671E1B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438" y="1115512"/>
            <a:ext cx="3964727" cy="32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5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000" dirty="0"/>
              <a:t>Projets </a:t>
            </a:r>
            <a:r>
              <a:rPr lang="fr-BE" sz="2000" dirty="0" err="1"/>
              <a:t>transrégionnaux</a:t>
            </a:r>
            <a:r>
              <a:rPr lang="fr-BE" sz="2000" dirty="0"/>
              <a:t> avec…</a:t>
            </a:r>
            <a:endParaRPr lang="fr-FR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301E3-8699-4BEA-83CF-1DD82DF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BE" dirty="0"/>
              <a:t>Région Flamande</a:t>
            </a:r>
          </a:p>
          <a:p>
            <a:pPr algn="just"/>
            <a:r>
              <a:rPr lang="fr-BE" dirty="0"/>
              <a:t>Luxembourg</a:t>
            </a:r>
          </a:p>
          <a:p>
            <a:pPr algn="just"/>
            <a:r>
              <a:rPr lang="fr-BE" dirty="0"/>
              <a:t>Pays-Bas</a:t>
            </a:r>
          </a:p>
          <a:p>
            <a:pPr algn="just"/>
            <a:r>
              <a:rPr lang="fr-BE" dirty="0"/>
              <a:t>Allemagne</a:t>
            </a:r>
          </a:p>
          <a:p>
            <a:pPr algn="just"/>
            <a:r>
              <a:rPr lang="fr-BE" dirty="0"/>
              <a:t>…France </a:t>
            </a:r>
            <a:r>
              <a:rPr lang="fr-BE" dirty="0">
                <a:sym typeface="Wingdings" panose="05000000000000000000" pitchFamily="2" charset="2"/>
              </a:rPr>
              <a:t> (Haut de France &amp; Grand Est)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0717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Code de l’Environnement : Article D29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301E3-8699-4BEA-83CF-1DD82DF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u="sng" dirty="0"/>
              <a:t>Plan, programme et projets : </a:t>
            </a:r>
          </a:p>
          <a:p>
            <a:pPr algn="just"/>
            <a:r>
              <a:rPr lang="fr-BE" u="sng" dirty="0">
                <a:sym typeface="Wingdings" panose="05000000000000000000" pitchFamily="2" charset="2"/>
              </a:rPr>
              <a:t>Catégorie A </a:t>
            </a:r>
            <a:r>
              <a:rPr lang="fr-BE" dirty="0">
                <a:sym typeface="Wingdings" panose="05000000000000000000" pitchFamily="2" charset="2"/>
              </a:rPr>
              <a:t>: plans &amp; programmes</a:t>
            </a:r>
          </a:p>
          <a:p>
            <a:pPr algn="just"/>
            <a:r>
              <a:rPr lang="fr-BE" u="sng" dirty="0">
                <a:sym typeface="Wingdings" panose="05000000000000000000" pitchFamily="2" charset="2"/>
              </a:rPr>
              <a:t>Catégorie B </a:t>
            </a:r>
            <a:r>
              <a:rPr lang="fr-BE" dirty="0">
                <a:sym typeface="Wingdings" panose="05000000000000000000" pitchFamily="2" charset="2"/>
              </a:rPr>
              <a:t>: Projets soumis à études d’incidences sur l’environnement, valorisation de terrils, stockage de CO</a:t>
            </a:r>
            <a:r>
              <a:rPr lang="fr-BE" baseline="-25000" dirty="0">
                <a:sym typeface="Wingdings" panose="05000000000000000000" pitchFamily="2" charset="2"/>
              </a:rPr>
              <a:t>2</a:t>
            </a:r>
            <a:r>
              <a:rPr lang="fr-BE" dirty="0">
                <a:sym typeface="Wingdings" panose="05000000000000000000" pitchFamily="2" charset="2"/>
              </a:rPr>
              <a:t> </a:t>
            </a:r>
          </a:p>
          <a:p>
            <a:pPr algn="just"/>
            <a:r>
              <a:rPr lang="fr-BE" u="sng" dirty="0">
                <a:sym typeface="Wingdings" panose="05000000000000000000" pitchFamily="2" charset="2"/>
              </a:rPr>
              <a:t>Catégorie C </a:t>
            </a:r>
            <a:r>
              <a:rPr lang="fr-BE" dirty="0">
                <a:sym typeface="Wingdings" panose="05000000000000000000" pitchFamily="2" charset="2"/>
              </a:rPr>
              <a:t>: Projets soumis à permis d’environnement ne relevant pas de la Catégorie B</a:t>
            </a:r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548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Effet transfrontière : obligation de </a:t>
            </a:r>
            <a:r>
              <a:rPr lang="fr-BE" u="sng" dirty="0"/>
              <a:t>consultation</a:t>
            </a:r>
            <a:r>
              <a:rPr lang="fr-BE" dirty="0"/>
              <a:t>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301E3-8699-4BEA-83CF-1DD82DF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BE" u="sng" dirty="0"/>
              <a:t>Pas pour les projets de catégorie C</a:t>
            </a:r>
          </a:p>
          <a:p>
            <a:pPr algn="just"/>
            <a:r>
              <a:rPr lang="fr-BE" dirty="0">
                <a:sym typeface="Wingdings" panose="05000000000000000000" pitchFamily="2" charset="2"/>
              </a:rPr>
              <a:t>Pour les projets de catégorie B :</a:t>
            </a:r>
          </a:p>
          <a:p>
            <a:pPr marL="0" indent="0" algn="just">
              <a:buNone/>
            </a:pPr>
            <a:r>
              <a:rPr lang="fr-BE" dirty="0">
                <a:sym typeface="Wingdings" panose="05000000000000000000" pitchFamily="2" charset="2"/>
              </a:rPr>
              <a:t>- avertissement du demandeur et de la commune concernée dans le cadre de la désignation de la réunion d’information préalable que le territoire voisin pourrait être impacté par le projet</a:t>
            </a:r>
          </a:p>
          <a:p>
            <a:pPr marL="0" indent="0" algn="just">
              <a:buNone/>
            </a:pPr>
            <a:r>
              <a:rPr lang="fr-BE" dirty="0">
                <a:sym typeface="Wingdings" panose="05000000000000000000" pitchFamily="2" charset="2"/>
              </a:rPr>
              <a:t>- Avertissement de la Région voisine quand le dossier est déclaré complet et recevable</a:t>
            </a:r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0791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Effet transfrontière : obligation de </a:t>
            </a:r>
            <a:r>
              <a:rPr lang="fr-BE" u="sng" dirty="0"/>
              <a:t>participation</a:t>
            </a:r>
            <a:r>
              <a:rPr lang="fr-BE" dirty="0"/>
              <a:t>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301E3-8699-4BEA-83CF-1DD82DF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dirty="0"/>
              <a:t>Non, mais si la région voisine souhaite émettre un avis :</a:t>
            </a:r>
          </a:p>
          <a:p>
            <a:pPr algn="just">
              <a:buFontTx/>
              <a:buChar char="-"/>
            </a:pPr>
            <a:r>
              <a:rPr lang="fr-BE" dirty="0"/>
              <a:t>le retour (avis, PV d’enquête publique) doit </a:t>
            </a:r>
            <a:r>
              <a:rPr lang="fr-BE" u="sng" dirty="0"/>
              <a:t>en théorie </a:t>
            </a:r>
            <a:r>
              <a:rPr lang="fr-BE" dirty="0"/>
              <a:t>se faire dans les 60 jours de la notification de la demande d’avis.</a:t>
            </a:r>
          </a:p>
          <a:p>
            <a:pPr algn="just">
              <a:buFontTx/>
              <a:buChar char="-"/>
            </a:pPr>
            <a:r>
              <a:rPr lang="fr-BE" dirty="0"/>
              <a:t>L’enquête publique se fait à l’initiative de la région voisine et </a:t>
            </a:r>
            <a:r>
              <a:rPr lang="fr-BE" u="sng" dirty="0"/>
              <a:t>selon ses propres règles</a:t>
            </a:r>
            <a:r>
              <a:rPr lang="fr-B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072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Consultation transfrontière : jusqu’où?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301E3-8699-4BEA-83CF-1DD82DF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À l’initiative du fonctionnaire technique</a:t>
            </a:r>
          </a:p>
          <a:p>
            <a:pPr marL="0" indent="0" algn="just">
              <a:buNone/>
            </a:pPr>
            <a:endParaRPr lang="fr-BE" dirty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Limites du périmètre de l’étude d’incidences sur l’environnement, de quelques mètres à…</a:t>
            </a:r>
          </a:p>
          <a:p>
            <a:pPr algn="just">
              <a:buFont typeface="Wingdings" panose="05000000000000000000" pitchFamily="2" charset="2"/>
              <a:buChar char="à"/>
            </a:pPr>
            <a:endParaRPr lang="fr-BE" dirty="0">
              <a:sym typeface="Wingdings" panose="05000000000000000000" pitchFamily="2" charset="2"/>
            </a:endParaRPr>
          </a:p>
          <a:p>
            <a:pPr algn="just"/>
            <a:endParaRPr lang="fr-BE" dirty="0">
              <a:sym typeface="Wingdings" panose="05000000000000000000" pitchFamily="2" charset="2"/>
            </a:endParaRPr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0808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</p:spPr>
        <p:txBody>
          <a:bodyPr anchor="ctr">
            <a:normAutofit/>
          </a:bodyPr>
          <a:lstStyle/>
          <a:p>
            <a:r>
              <a:rPr lang="fr-BE" dirty="0"/>
              <a:t>Exemple Pratique : </a:t>
            </a:r>
            <a:r>
              <a:rPr lang="fr-BE" dirty="0" err="1"/>
              <a:t>Burgo</a:t>
            </a:r>
            <a:r>
              <a:rPr lang="fr-BE" dirty="0"/>
              <a:t> Ardennes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56B12C1-3B38-4C1A-AB42-A539BAE5F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945" r="-2" b="20239"/>
          <a:stretch/>
        </p:blipFill>
        <p:spPr>
          <a:xfrm>
            <a:off x="554182" y="1200150"/>
            <a:ext cx="7868120" cy="3227849"/>
          </a:xfrm>
          <a:noFill/>
        </p:spPr>
      </p:pic>
    </p:spTree>
    <p:extLst>
      <p:ext uri="{BB962C8B-B14F-4D97-AF65-F5344CB8AC3E}">
        <p14:creationId xmlns:p14="http://schemas.microsoft.com/office/powerpoint/2010/main" val="96001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5B3A0-C09E-4AC2-9DE9-63963434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</p:spPr>
        <p:txBody>
          <a:bodyPr anchor="ctr">
            <a:normAutofit/>
          </a:bodyPr>
          <a:lstStyle/>
          <a:p>
            <a:r>
              <a:rPr lang="fr-BE" dirty="0"/>
              <a:t>Exemple Pratique : </a:t>
            </a:r>
            <a:r>
              <a:rPr lang="fr-BE" dirty="0" err="1"/>
              <a:t>Burgo</a:t>
            </a:r>
            <a:r>
              <a:rPr lang="fr-BE" dirty="0"/>
              <a:t> Ardennes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A1E7AE-2522-463F-9359-2AD0F176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GD Luxembourg situé à plus de 20 km</a:t>
            </a:r>
          </a:p>
          <a:p>
            <a:r>
              <a:rPr lang="fr-BE" dirty="0"/>
              <a:t>Nuisances olfactives déjà renseignées par le passé</a:t>
            </a:r>
            <a:r>
              <a:rPr lang="fr-FR" dirty="0"/>
              <a:t> sur le territoire du GDL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	 consultation des autorités luxembourgeoises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1169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10CE0AAA55624E99B9C1805AD408C4" ma:contentTypeVersion="4" ma:contentTypeDescription="Crée un document." ma:contentTypeScope="" ma:versionID="13190431cedac9719a72b5b395e86a6f">
  <xsd:schema xmlns:xsd="http://www.w3.org/2001/XMLSchema" xmlns:xs="http://www.w3.org/2001/XMLSchema" xmlns:p="http://schemas.microsoft.com/office/2006/metadata/properties" xmlns:ns3="f14b6d4f-6ded-42cf-9117-9c9b5d823183" targetNamespace="http://schemas.microsoft.com/office/2006/metadata/properties" ma:root="true" ma:fieldsID="22ad8e14b0d73b719bb7c6c34d0719c0" ns3:_="">
    <xsd:import namespace="f14b6d4f-6ded-42cf-9117-9c9b5d8231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b6d4f-6ded-42cf-9117-9c9b5d82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735E07-E1B1-428B-AB32-69910DBD20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4E5642-DDB6-4A44-BECA-FFD9F219D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b6d4f-6ded-42cf-9117-9c9b5d8231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C7E6E3-FA78-403E-BA40-4F986F924B4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478</Words>
  <Application>Microsoft Office PowerPoint</Application>
  <PresentationFormat>Affichage à l'écran (16:9)</PresentationFormat>
  <Paragraphs>57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Département des Permis et Autorisations  Direction de Namur-Luxembourg Participation du public : cas des projets transrégionaux  Giuseppe MONACHINO, Fonctionnaire technique giuseppe.monachino@spw.wallonie.be  </vt:lpstr>
      <vt:lpstr>Situation géographique </vt:lpstr>
      <vt:lpstr>Projets transrégionnaux avec…</vt:lpstr>
      <vt:lpstr>Code de l’Environnement : Article D29</vt:lpstr>
      <vt:lpstr>Effet transfrontière : obligation de consultation?</vt:lpstr>
      <vt:lpstr>Effet transfrontière : obligation de participation?</vt:lpstr>
      <vt:lpstr>Consultation transfrontière : jusqu’où?</vt:lpstr>
      <vt:lpstr>Exemple Pratique : Burgo Ardennes</vt:lpstr>
      <vt:lpstr>Exemple Pratique : Burgo Ardennes</vt:lpstr>
      <vt:lpstr>Conventions de consultation</vt:lpstr>
      <vt:lpstr>Conventions de consultation</vt:lpstr>
      <vt:lpstr>Plans et programmes</vt:lpstr>
      <vt:lpstr>Contacts préalables utiles</vt:lpstr>
      <vt:lpstr>Merci de votre attention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MONACHINO Giuseppe</cp:lastModifiedBy>
  <cp:revision>151</cp:revision>
  <dcterms:created xsi:type="dcterms:W3CDTF">2017-06-20T09:48:45Z</dcterms:created>
  <dcterms:modified xsi:type="dcterms:W3CDTF">2021-12-08T14:32:50Z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0x0101009910CE0AAA55624E99B9C1805AD408C4</vt:lpwstr>
  </property>
  <property fmtid="{D5CDD505-2E9C-101B-9397-08002B2CF9AE}" pid="3" name="MSIP_Label_97a477d1-147d-4e34-b5e3-7b26d2f44870_Enabled">
    <vt:lpwstr>true</vt:lpwstr>
  </property>
  <property fmtid="{D5CDD505-2E9C-101B-9397-08002B2CF9AE}" pid="4" name="MSIP_Label_97a477d1-147d-4e34-b5e3-7b26d2f44870_SetDate">
    <vt:lpwstr>2021-11-28T13:21:09Z</vt:lpwstr>
  </property>
  <property fmtid="{D5CDD505-2E9C-101B-9397-08002B2CF9AE}" pid="5" name="MSIP_Label_97a477d1-147d-4e34-b5e3-7b26d2f44870_Method">
    <vt:lpwstr>Standard</vt:lpwstr>
  </property>
  <property fmtid="{D5CDD505-2E9C-101B-9397-08002B2CF9AE}" pid="6" name="MSIP_Label_97a477d1-147d-4e34-b5e3-7b26d2f44870_Name">
    <vt:lpwstr>97a477d1-147d-4e34-b5e3-7b26d2f44870</vt:lpwstr>
  </property>
  <property fmtid="{D5CDD505-2E9C-101B-9397-08002B2CF9AE}" pid="7" name="MSIP_Label_97a477d1-147d-4e34-b5e3-7b26d2f44870_SiteId">
    <vt:lpwstr>1f816a84-7aa6-4a56-b22a-7b3452fa8681</vt:lpwstr>
  </property>
  <property fmtid="{D5CDD505-2E9C-101B-9397-08002B2CF9AE}" pid="8" name="MSIP_Label_97a477d1-147d-4e34-b5e3-7b26d2f44870_ActionId">
    <vt:lpwstr>04b57c75-3e85-45fb-9493-8c4b008ea036</vt:lpwstr>
  </property>
  <property fmtid="{D5CDD505-2E9C-101B-9397-08002B2CF9AE}" pid="9" name="MSIP_Label_97a477d1-147d-4e34-b5e3-7b26d2f44870_ContentBits">
    <vt:lpwstr>0</vt:lpwstr>
  </property>
</Properties>
</file>