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77" r:id="rId6"/>
    <p:sldId id="278" r:id="rId7"/>
    <p:sldId id="279" r:id="rId8"/>
    <p:sldId id="284" r:id="rId9"/>
    <p:sldId id="285" r:id="rId10"/>
    <p:sldId id="286" r:id="rId11"/>
    <p:sldId id="280" r:id="rId12"/>
    <p:sldId id="287" r:id="rId13"/>
    <p:sldId id="281" r:id="rId14"/>
    <p:sldId id="282" r:id="rId15"/>
    <p:sldId id="283" r:id="rId16"/>
    <p:sldId id="288" r:id="rId17"/>
    <p:sldId id="267" r:id="rId18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929"/>
    <a:srgbClr val="0071B9"/>
    <a:srgbClr val="F9B000"/>
    <a:srgbClr val="A10E2F"/>
    <a:srgbClr val="002D59"/>
    <a:srgbClr val="89898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65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E74600-206F-40B7-BF17-256329E840D0}" type="datetimeFigureOut">
              <a:rPr lang="fr-BE" smtClean="0"/>
              <a:t>08-12-21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77C05-3608-4E9D-9022-691F3DE730C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D761B-1B50-48D7-A7F0-19E1E30F88DD}" type="datetimeFigureOut">
              <a:rPr lang="fr-BE" smtClean="0"/>
              <a:pPr/>
              <a:t>08-12-21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FB430-F936-4B16-B60E-C4BBAD0C0E1C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FB430-F936-4B16-B60E-C4BBAD0C0E1C}" type="slidenum">
              <a:rPr lang="fr-BE" smtClean="0"/>
              <a:pPr/>
              <a:t>1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8000" cy="2173394"/>
          </a:xfrm>
          <a:prstGeom prst="rect">
            <a:avLst/>
          </a:prstGeom>
        </p:spPr>
      </p:pic>
      <p:sp>
        <p:nvSpPr>
          <p:cNvPr id="36" name="Rectangle 35"/>
          <p:cNvSpPr/>
          <p:nvPr userDrawn="1"/>
        </p:nvSpPr>
        <p:spPr>
          <a:xfrm>
            <a:off x="0" y="4248000"/>
            <a:ext cx="2160000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62364" y="2880000"/>
            <a:ext cx="7060578" cy="154440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rgbClr val="7AB929"/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422942" y="459551"/>
            <a:ext cx="721058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66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6621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2233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2046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007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4302" y="900113"/>
            <a:ext cx="3741498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3774102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8313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0053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08/12/2021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5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08/12/2021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61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pPr/>
              <a:t>08/12/2021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23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950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54182" y="205979"/>
            <a:ext cx="786812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4182" y="1200150"/>
            <a:ext cx="7868120" cy="322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248000"/>
            <a:ext cx="2160000" cy="911913"/>
          </a:xfrm>
          <a:prstGeom prst="rect">
            <a:avLst/>
          </a:prstGeom>
        </p:spPr>
      </p:pic>
      <p:sp>
        <p:nvSpPr>
          <p:cNvPr id="8" name="Espace réservé de la date 3"/>
          <p:cNvSpPr txBox="1">
            <a:spLocks/>
          </p:cNvSpPr>
          <p:nvPr userDrawn="1"/>
        </p:nvSpPr>
        <p:spPr>
          <a:xfrm>
            <a:off x="7128000" y="216000"/>
            <a:ext cx="1800000" cy="54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EB6A17-D7A4-3049-9C0B-80302430D2B0}" type="datetimeFigureOut">
              <a:rPr lang="fr-FR" sz="1200" smtClean="0">
                <a:solidFill>
                  <a:srgbClr val="898989"/>
                </a:solidFill>
              </a:rPr>
              <a:pPr/>
              <a:t>08/12/2021</a:t>
            </a:fld>
            <a:endParaRPr lang="fr-FR" sz="1200" dirty="0">
              <a:solidFill>
                <a:srgbClr val="898989"/>
              </a:solidFill>
            </a:endParaRPr>
          </a:p>
          <a:p>
            <a:fld id="{2E794143-8163-F543-A4DC-FC997488DC9F}" type="slidenum">
              <a:rPr lang="fr-FR" sz="1200" b="1" smtClean="0">
                <a:solidFill>
                  <a:srgbClr val="898989"/>
                </a:solidFill>
              </a:rPr>
              <a:pPr/>
              <a:t>‹N°›</a:t>
            </a:fld>
            <a:endParaRPr lang="fr-FR" sz="1200" b="1" dirty="0">
              <a:solidFill>
                <a:srgbClr val="898989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7AB929"/>
          </a:solidFill>
          <a:ln>
            <a:noFill/>
          </a:ln>
        </p:spPr>
        <p:txBody>
          <a:bodyPr/>
          <a:lstStyle/>
          <a:p>
            <a:endParaRPr lang="fr-FR"/>
          </a:p>
        </p:txBody>
      </p:sp>
      <p:sp>
        <p:nvSpPr>
          <p:cNvPr id="10" name="ZoneTexte 12"/>
          <p:cNvSpPr txBox="1">
            <a:spLocks noChangeArrowheads="1"/>
          </p:cNvSpPr>
          <p:nvPr userDrawn="1"/>
        </p:nvSpPr>
        <p:spPr bwMode="auto">
          <a:xfrm>
            <a:off x="0" y="4649500"/>
            <a:ext cx="806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b="1" spc="-50" dirty="0">
                <a:solidFill>
                  <a:srgbClr val="000000"/>
                </a:solidFill>
                <a:latin typeface="Arial" charset="0"/>
                <a:cs typeface="Arial" charset="0"/>
              </a:rPr>
              <a:t>Service public de Wallonie</a:t>
            </a:r>
            <a:r>
              <a:rPr lang="en-GB" sz="12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1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|</a:t>
            </a:r>
            <a:r>
              <a:rPr lang="fr-FR" sz="12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200" b="1" kern="1200" spc="-50" dirty="0">
                <a:solidFill>
                  <a:srgbClr val="7AB929"/>
                </a:solidFill>
                <a:effectLst/>
                <a:latin typeface="Arial"/>
                <a:ea typeface="ＭＳ Ｐゴシック" charset="0"/>
                <a:cs typeface="Arial"/>
              </a:rPr>
              <a:t>SPW </a:t>
            </a:r>
            <a:r>
              <a:rPr lang="fr-FR" sz="1200" b="1" spc="-50" dirty="0">
                <a:solidFill>
                  <a:srgbClr val="7AB929"/>
                </a:solidFill>
                <a:latin typeface="Arial"/>
                <a:cs typeface="Arial"/>
              </a:rPr>
              <a:t>Agriculture, Ressources naturelles et Environnement</a:t>
            </a:r>
          </a:p>
        </p:txBody>
      </p:sp>
    </p:spTree>
    <p:extLst>
      <p:ext uri="{BB962C8B-B14F-4D97-AF65-F5344CB8AC3E}">
        <p14:creationId xmlns:p14="http://schemas.microsoft.com/office/powerpoint/2010/main" val="23448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7AB92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iuseppe.monachino@spw.wallonie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damien.remy@spw.wallonie.b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lampspw.wallonie.be/dgo4/site_amenagement/" TargetMode="External"/><Relationship Id="rId2" Type="http://schemas.openxmlformats.org/officeDocument/2006/relationships/hyperlink" Target="http://environnement.wallonie.be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24858" y="1959429"/>
            <a:ext cx="7060578" cy="1544400"/>
          </a:xfrm>
        </p:spPr>
        <p:txBody>
          <a:bodyPr>
            <a:normAutofit fontScale="90000"/>
          </a:bodyPr>
          <a:lstStyle/>
          <a:p>
            <a:pPr algn="ctr"/>
            <a:r>
              <a:rPr lang="fr-FR" sz="2400" dirty="0"/>
              <a:t>Département des Permis et Autorisations </a:t>
            </a:r>
            <a:br>
              <a:rPr lang="fr-FR" sz="2400" dirty="0"/>
            </a:br>
            <a:r>
              <a:rPr lang="fr-FR" sz="2400" dirty="0"/>
              <a:t>Direction de Namur-Luxembourg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Participation du public</a:t>
            </a:r>
            <a:b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b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Giuseppe MONACHINO, Fonctionnaire technique</a:t>
            </a:r>
            <a:b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400" dirty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giuseppe.monachino@spw.wallonie</a:t>
            </a:r>
            <a:r>
              <a:rPr lang="fr-FR" sz="240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.be</a:t>
            </a:r>
            <a:r>
              <a:rPr lang="fr-FR" sz="240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fr-FR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027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Enquête publique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u="sng" dirty="0"/>
              <a:t>Durée 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15 j : projets de catégorie C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30 j : projets de catégorie B </a:t>
            </a:r>
          </a:p>
          <a:p>
            <a:pPr marL="0" indent="0" algn="just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fr-BE" dirty="0">
                <a:sym typeface="Wingdings" panose="05000000000000000000" pitchFamily="2" charset="2"/>
              </a:rPr>
              <a:t>Suspension entre le 15 juillet et le 15 août et entre Noël et Nouvel an </a:t>
            </a:r>
            <a:r>
              <a:rPr lang="fr-BE" u="sng" dirty="0">
                <a:sym typeface="Wingdings" panose="05000000000000000000" pitchFamily="2" charset="2"/>
              </a:rPr>
              <a:t>pour autant que l’enquête soit effectivement ouverte </a:t>
            </a:r>
            <a:r>
              <a:rPr lang="fr-BE" dirty="0">
                <a:sym typeface="Wingdings" panose="05000000000000000000" pitchFamily="2" charset="2"/>
              </a:rPr>
              <a:t>(et non l’affichage !)</a:t>
            </a:r>
          </a:p>
          <a:p>
            <a:pPr marL="0" indent="0" algn="just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94508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Prise en compte du PV de l’Enquête publique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BE" dirty="0"/>
              <a:t>Pertinence des réclamations</a:t>
            </a:r>
          </a:p>
          <a:p>
            <a:pPr algn="just"/>
            <a:r>
              <a:rPr lang="fr-BE" dirty="0"/>
              <a:t>Motivation obligatoire pour chaque réclamation (ou thématique) dans le cas d’un octroi de permis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Enquête publique possible sur recours (vice de procédure,…)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Une réunion de concertation peut être envisagée à l’initiative de l’autorité compétente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06298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Plans et programmes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fr-BE" dirty="0">
              <a:sym typeface="Wingdings" panose="05000000000000000000" pitchFamily="2" charset="2"/>
            </a:endParaRPr>
          </a:p>
          <a:p>
            <a:pPr algn="just"/>
            <a:r>
              <a:rPr lang="fr-BE" dirty="0">
                <a:sym typeface="Wingdings" panose="05000000000000000000" pitchFamily="2" charset="2"/>
              </a:rPr>
              <a:t>Actuellement, pas de responsable désigné en Région Wallonne.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Pour toutes questions règlementaire sur ce point : </a:t>
            </a:r>
            <a:r>
              <a:rPr lang="fr-BE" dirty="0">
                <a:sym typeface="Wingdings" panose="05000000000000000000" pitchFamily="2" charset="2"/>
                <a:hlinkClick r:id="rId2"/>
              </a:rPr>
              <a:t>damien.remy@spw.wallonie.be</a:t>
            </a:r>
            <a:r>
              <a:rPr lang="fr-BE" dirty="0">
                <a:sym typeface="Wingdings" panose="05000000000000000000" pitchFamily="2" charset="2"/>
              </a:rPr>
              <a:t> </a:t>
            </a: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78692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Liens utiles 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u="sng" dirty="0">
                <a:sym typeface="Wingdings" panose="05000000000000000000" pitchFamily="2" charset="2"/>
              </a:rPr>
              <a:t>Législation environnementale</a:t>
            </a:r>
          </a:p>
          <a:p>
            <a:pPr algn="just"/>
            <a:r>
              <a:rPr lang="fr-BE" dirty="0">
                <a:hlinkClick r:id="rId2"/>
              </a:rPr>
              <a:t>http://environnement.wallonie.be</a:t>
            </a:r>
            <a:endParaRPr lang="fr-BE" dirty="0"/>
          </a:p>
          <a:p>
            <a:pPr marL="0" indent="0" algn="just">
              <a:buNone/>
            </a:pPr>
            <a:endParaRPr lang="fr-BE" dirty="0"/>
          </a:p>
          <a:p>
            <a:pPr marL="0" indent="0" algn="just">
              <a:buNone/>
            </a:pPr>
            <a:r>
              <a:rPr lang="fr-BE" u="sng" dirty="0"/>
              <a:t>Aménagement du territoire </a:t>
            </a:r>
          </a:p>
          <a:p>
            <a:pPr algn="just"/>
            <a:r>
              <a:rPr lang="fr-BE" dirty="0">
                <a:hlinkClick r:id="rId3"/>
              </a:rPr>
              <a:t>http://lampspw.wallonie.be/dgo4/site_amenagement/</a:t>
            </a:r>
            <a:r>
              <a:rPr lang="fr-B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9724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696686" y="2040329"/>
            <a:ext cx="7868120" cy="857250"/>
          </a:xfrm>
        </p:spPr>
        <p:txBody>
          <a:bodyPr/>
          <a:lstStyle/>
          <a:p>
            <a:pPr algn="ctr"/>
            <a:r>
              <a:rPr lang="fr-BE" dirty="0"/>
              <a:t>Merci de votre attention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568" y="205979"/>
            <a:ext cx="7868120" cy="857250"/>
          </a:xfrm>
        </p:spPr>
        <p:txBody>
          <a:bodyPr/>
          <a:lstStyle/>
          <a:p>
            <a:r>
              <a:rPr lang="fr-BE" dirty="0"/>
              <a:t>Provinces et communes wallonnes</a:t>
            </a:r>
            <a:endParaRPr lang="fr-FR" dirty="0"/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432FE57C-568C-4B4A-BF07-011765C070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4085" y="1200150"/>
            <a:ext cx="4627556" cy="3227388"/>
          </a:xfrm>
        </p:spPr>
      </p:pic>
    </p:spTree>
    <p:extLst>
      <p:ext uri="{BB962C8B-B14F-4D97-AF65-F5344CB8AC3E}">
        <p14:creationId xmlns:p14="http://schemas.microsoft.com/office/powerpoint/2010/main" val="132735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2000" dirty="0"/>
              <a:t>Participation du public: une approche qui dépend du secteur</a:t>
            </a:r>
            <a:endParaRPr lang="fr-FR" sz="20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BE" u="sng" dirty="0"/>
              <a:t>Urbanisme/patrimoine </a:t>
            </a:r>
            <a:r>
              <a:rPr lang="fr-BE" dirty="0">
                <a:sym typeface="Wingdings" panose="05000000000000000000" pitchFamily="2" charset="2"/>
              </a:rPr>
              <a:t> </a:t>
            </a:r>
            <a:r>
              <a:rPr lang="fr-BE" dirty="0" err="1">
                <a:sym typeface="Wingdings" panose="05000000000000000000" pitchFamily="2" charset="2"/>
              </a:rPr>
              <a:t>CoDT</a:t>
            </a:r>
            <a:endParaRPr lang="fr-BE" dirty="0">
              <a:sym typeface="Wingdings" panose="05000000000000000000" pitchFamily="2" charset="2"/>
            </a:endParaRPr>
          </a:p>
          <a:p>
            <a:pPr algn="just"/>
            <a:r>
              <a:rPr lang="fr-BE" dirty="0">
                <a:sym typeface="Wingdings" panose="05000000000000000000" pitchFamily="2" charset="2"/>
              </a:rPr>
              <a:t>…</a:t>
            </a:r>
          </a:p>
          <a:p>
            <a:pPr algn="just"/>
            <a:r>
              <a:rPr lang="fr-BE" u="sng" dirty="0">
                <a:sym typeface="Wingdings" panose="05000000000000000000" pitchFamily="2" charset="2"/>
              </a:rPr>
              <a:t>Environnement</a:t>
            </a:r>
            <a:r>
              <a:rPr lang="fr-BE" dirty="0">
                <a:sym typeface="Wingdings" panose="05000000000000000000" pitchFamily="2" charset="2"/>
              </a:rPr>
              <a:t> : la participation du public est réglementée par le Code de l’Environnement (titre III, articles D29…)</a:t>
            </a:r>
          </a:p>
          <a:p>
            <a:pPr lvl="1" algn="just"/>
            <a:r>
              <a:rPr lang="fr-BE" dirty="0">
                <a:sym typeface="Wingdings" panose="05000000000000000000" pitchFamily="2" charset="2"/>
              </a:rPr>
              <a:t>Réunion d’information préalable</a:t>
            </a:r>
          </a:p>
          <a:p>
            <a:pPr lvl="1" algn="just"/>
            <a:r>
              <a:rPr lang="fr-BE" dirty="0">
                <a:sym typeface="Wingdings" panose="05000000000000000000" pitchFamily="2" charset="2"/>
              </a:rPr>
              <a:t>enquêtes publiques</a:t>
            </a:r>
          </a:p>
          <a:p>
            <a:pPr lvl="1" algn="just"/>
            <a:r>
              <a:rPr lang="fr-BE" dirty="0">
                <a:sym typeface="Wingdings" panose="05000000000000000000" pitchFamily="2" charset="2"/>
              </a:rPr>
              <a:t>Plans &amp; programmes</a:t>
            </a: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7172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Code de l’Environnement : Article D29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u="sng" dirty="0"/>
              <a:t>Plan, programme et projets : </a:t>
            </a:r>
          </a:p>
          <a:p>
            <a:pPr algn="just"/>
            <a:r>
              <a:rPr lang="fr-BE" u="sng" dirty="0">
                <a:sym typeface="Wingdings" panose="05000000000000000000" pitchFamily="2" charset="2"/>
              </a:rPr>
              <a:t>Catégorie A </a:t>
            </a:r>
            <a:r>
              <a:rPr lang="fr-BE" dirty="0">
                <a:sym typeface="Wingdings" panose="05000000000000000000" pitchFamily="2" charset="2"/>
              </a:rPr>
              <a:t>: plans &amp; programmes</a:t>
            </a:r>
          </a:p>
          <a:p>
            <a:pPr algn="just"/>
            <a:r>
              <a:rPr lang="fr-BE" u="sng" dirty="0">
                <a:sym typeface="Wingdings" panose="05000000000000000000" pitchFamily="2" charset="2"/>
              </a:rPr>
              <a:t>Catégorie B </a:t>
            </a:r>
            <a:r>
              <a:rPr lang="fr-BE" dirty="0">
                <a:sym typeface="Wingdings" panose="05000000000000000000" pitchFamily="2" charset="2"/>
              </a:rPr>
              <a:t>: Projets soumis à études d’incidences sur l’environnement, valorisation de terrils, stockage de CO</a:t>
            </a:r>
            <a:r>
              <a:rPr lang="fr-BE" baseline="-25000" dirty="0">
                <a:sym typeface="Wingdings" panose="05000000000000000000" pitchFamily="2" charset="2"/>
              </a:rPr>
              <a:t>2</a:t>
            </a:r>
            <a:r>
              <a:rPr lang="fr-BE" dirty="0">
                <a:sym typeface="Wingdings" panose="05000000000000000000" pitchFamily="2" charset="2"/>
              </a:rPr>
              <a:t> ,…</a:t>
            </a:r>
          </a:p>
          <a:p>
            <a:pPr algn="just"/>
            <a:r>
              <a:rPr lang="fr-BE" u="sng" dirty="0">
                <a:sym typeface="Wingdings" panose="05000000000000000000" pitchFamily="2" charset="2"/>
              </a:rPr>
              <a:t>Catégorie C </a:t>
            </a:r>
            <a:r>
              <a:rPr lang="fr-BE" dirty="0">
                <a:sym typeface="Wingdings" panose="05000000000000000000" pitchFamily="2" charset="2"/>
              </a:rPr>
              <a:t>: Projets soumis à permis d’environnement ne relevant pas de la Catégorie B</a:t>
            </a: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54868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Réunion d’information : projet de catégorie 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BE" dirty="0"/>
              <a:t>Préalable à la réalisation d’une étude d’incidences sur l’environnement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Invitation du public de la ou des communes impactées par un projet </a:t>
            </a:r>
          </a:p>
          <a:p>
            <a:pPr algn="just"/>
            <a:endParaRPr lang="fr-BE" dirty="0">
              <a:sym typeface="Wingdings" panose="05000000000000000000" pitchFamily="2" charset="2"/>
            </a:endParaRP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0791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Réunion d’information : projet de catégorie 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u="sng" dirty="0">
                <a:sym typeface="Wingdings" panose="05000000000000000000" pitchFamily="2" charset="2"/>
              </a:rPr>
              <a:t>Critère de désignation des communes </a:t>
            </a:r>
          </a:p>
          <a:p>
            <a:pPr lvl="1" algn="just"/>
            <a:r>
              <a:rPr lang="fr-BE" dirty="0">
                <a:sym typeface="Wingdings" panose="05000000000000000000" pitchFamily="2" charset="2"/>
              </a:rPr>
              <a:t>Périmètre de consultation?  périmètre de l’étude</a:t>
            </a:r>
          </a:p>
          <a:p>
            <a:pPr lvl="1" algn="just"/>
            <a:r>
              <a:rPr lang="fr-BE" dirty="0">
                <a:sym typeface="Wingdings" panose="05000000000000000000" pitchFamily="2" charset="2"/>
              </a:rPr>
              <a:t>Rôle du fonctionnaire technique (Art D29-5)</a:t>
            </a:r>
          </a:p>
          <a:p>
            <a:pPr marL="457200" lvl="1" indent="0" algn="just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fr-BE" u="sng" dirty="0">
                <a:sym typeface="Wingdings" panose="05000000000000000000" pitchFamily="2" charset="2"/>
              </a:rPr>
              <a:t>Réunion d’information</a:t>
            </a:r>
          </a:p>
          <a:p>
            <a:pPr algn="just">
              <a:buFontTx/>
              <a:buChar char="-"/>
            </a:pPr>
            <a:r>
              <a:rPr lang="fr-BE" dirty="0">
                <a:sym typeface="Wingdings" panose="05000000000000000000" pitchFamily="2" charset="2"/>
              </a:rPr>
              <a:t>À charge du demandeur</a:t>
            </a:r>
          </a:p>
          <a:p>
            <a:pPr algn="just">
              <a:buFontTx/>
              <a:buChar char="-"/>
            </a:pPr>
            <a:r>
              <a:rPr lang="fr-BE" dirty="0">
                <a:sym typeface="Wingdings" panose="05000000000000000000" pitchFamily="2" charset="2"/>
              </a:rPr>
              <a:t>Sur le territoire du projet</a:t>
            </a:r>
          </a:p>
          <a:p>
            <a:pPr algn="just"/>
            <a:endParaRPr lang="fr-BE" dirty="0">
              <a:sym typeface="Wingdings" panose="05000000000000000000" pitchFamily="2" charset="2"/>
            </a:endParaRP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08087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Réunion d’information : projet de catégorie B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u="sng" dirty="0">
                <a:sym typeface="Wingdings" panose="05000000000000000000" pitchFamily="2" charset="2"/>
              </a:rPr>
              <a:t>Réunion d’information</a:t>
            </a:r>
          </a:p>
          <a:p>
            <a:pPr algn="just">
              <a:buFontTx/>
              <a:buChar char="-"/>
            </a:pPr>
            <a:r>
              <a:rPr lang="fr-BE" dirty="0">
                <a:sym typeface="Wingdings" panose="05000000000000000000" pitchFamily="2" charset="2"/>
              </a:rPr>
              <a:t>PV dressé par les autorités communales </a:t>
            </a:r>
          </a:p>
          <a:p>
            <a:pPr algn="just">
              <a:buFontTx/>
              <a:buChar char="-"/>
            </a:pPr>
            <a:r>
              <a:rPr lang="fr-BE" dirty="0">
                <a:sym typeface="Wingdings" panose="05000000000000000000" pitchFamily="2" charset="2"/>
              </a:rPr>
              <a:t>Collecte des informations  envoi dans les 30j suivant la RIP à l’autorité compétente et au demandeur</a:t>
            </a:r>
          </a:p>
          <a:p>
            <a:pPr algn="just">
              <a:buFontTx/>
              <a:buChar char="-"/>
            </a:pPr>
            <a:r>
              <a:rPr lang="fr-BE" dirty="0">
                <a:sym typeface="Wingdings" panose="05000000000000000000" pitchFamily="2" charset="2"/>
              </a:rPr>
              <a:t>L’EIE doit tenir compte de ces remarques !</a:t>
            </a:r>
          </a:p>
          <a:p>
            <a:pPr algn="just"/>
            <a:endParaRPr lang="fr-BE" dirty="0">
              <a:sym typeface="Wingdings" panose="05000000000000000000" pitchFamily="2" charset="2"/>
            </a:endParaRP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60011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Enquête publique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u="sng" dirty="0"/>
              <a:t>Où doit se faire l’enquête?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Territoire de la commune où se situe le projet 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Territoire des communes sur lesquelles le projet est susceptible d’avoir un impact  périmètre de la demande, de l’étude d’incidences sur l’environnement ou des nuisances potentielles ( de 1 km à …XXX km)</a:t>
            </a: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122394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65B3A0-C09E-4AC2-9DE9-63963434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Enquête publique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A301E3-8699-4BEA-83CF-1DD82DF3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BE" u="sng" dirty="0"/>
              <a:t>invitation des </a:t>
            </a:r>
            <a:r>
              <a:rPr lang="fr-BE" u="sng" dirty="0">
                <a:sym typeface="Wingdings" panose="05000000000000000000" pitchFamily="2" charset="2"/>
              </a:rPr>
              <a:t>propriétaires et occupants </a:t>
            </a:r>
            <a:endParaRPr lang="fr-BE" u="sng" dirty="0"/>
          </a:p>
          <a:p>
            <a:pPr algn="just"/>
            <a:r>
              <a:rPr lang="fr-BE" dirty="0">
                <a:sym typeface="Wingdings" panose="05000000000000000000" pitchFamily="2" charset="2"/>
              </a:rPr>
              <a:t>projets de catégorie B : rayon de 200m</a:t>
            </a:r>
          </a:p>
          <a:p>
            <a:pPr algn="just"/>
            <a:r>
              <a:rPr lang="fr-BE" dirty="0">
                <a:sym typeface="Wingdings" panose="05000000000000000000" pitchFamily="2" charset="2"/>
              </a:rPr>
              <a:t>projets de catégorie C : rayon de 50 m</a:t>
            </a:r>
          </a:p>
          <a:p>
            <a:pPr marL="0" indent="0" algn="just">
              <a:buNone/>
            </a:pPr>
            <a:endParaRPr lang="fr-BE" dirty="0">
              <a:sym typeface="Wingdings" panose="05000000000000000000" pitchFamily="2" charset="2"/>
            </a:endParaRPr>
          </a:p>
          <a:p>
            <a:pPr marL="0" indent="0" algn="just">
              <a:buNone/>
            </a:pPr>
            <a:r>
              <a:rPr lang="fr-BE" dirty="0">
                <a:sym typeface="Wingdings" panose="05000000000000000000" pitchFamily="2" charset="2"/>
              </a:rPr>
              <a:t>Information de la tenue d’une EP à toutes les communes limitrophes mais aucune obligation d’en organiser une sur leur territoire.</a:t>
            </a:r>
          </a:p>
          <a:p>
            <a:pPr algn="just"/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356575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10CE0AAA55624E99B9C1805AD408C4" ma:contentTypeVersion="4" ma:contentTypeDescription="Crée un document." ma:contentTypeScope="" ma:versionID="13190431cedac9719a72b5b395e86a6f">
  <xsd:schema xmlns:xsd="http://www.w3.org/2001/XMLSchema" xmlns:xs="http://www.w3.org/2001/XMLSchema" xmlns:p="http://schemas.microsoft.com/office/2006/metadata/properties" xmlns:ns3="f14b6d4f-6ded-42cf-9117-9c9b5d823183" targetNamespace="http://schemas.microsoft.com/office/2006/metadata/properties" ma:root="true" ma:fieldsID="22ad8e14b0d73b719bb7c6c34d0719c0" ns3:_="">
    <xsd:import namespace="f14b6d4f-6ded-42cf-9117-9c9b5d8231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b6d4f-6ded-42cf-9117-9c9b5d8231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4E5642-DDB6-4A44-BECA-FFD9F219D6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4b6d4f-6ded-42cf-9117-9c9b5d8231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735E07-E1B1-428B-AB32-69910DBD20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C7E6E3-FA78-403E-BA40-4F986F924B4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2043</TotalTime>
  <Words>492</Words>
  <Application>Microsoft Office PowerPoint</Application>
  <PresentationFormat>Affichage à l'écran (16:9)</PresentationFormat>
  <Paragraphs>63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Département des Permis et Autorisations  Direction de Namur-Luxembourg  Participation du public  Giuseppe MONACHINO, Fonctionnaire technique giuseppe.monachino@spw.wallonie.be </vt:lpstr>
      <vt:lpstr>Provinces et communes wallonnes</vt:lpstr>
      <vt:lpstr>Participation du public: une approche qui dépend du secteur</vt:lpstr>
      <vt:lpstr>Code de l’Environnement : Article D29</vt:lpstr>
      <vt:lpstr>Réunion d’information : projet de catégorie B</vt:lpstr>
      <vt:lpstr>Réunion d’information : projet de catégorie B</vt:lpstr>
      <vt:lpstr>Réunion d’information : projet de catégorie B</vt:lpstr>
      <vt:lpstr>Enquête publique</vt:lpstr>
      <vt:lpstr>Enquête publique</vt:lpstr>
      <vt:lpstr>Enquête publique</vt:lpstr>
      <vt:lpstr>Prise en compte du PV de l’Enquête publique</vt:lpstr>
      <vt:lpstr>Plans et programmes</vt:lpstr>
      <vt:lpstr>Liens utiles </vt:lpstr>
      <vt:lpstr>Merci de votre attention</vt:lpstr>
    </vt:vector>
  </TitlesOfParts>
  <Company>Service public de Wallonie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Jean-Sébastien Cornélis</dc:creator>
  <cp:lastModifiedBy>MONACHINO Giuseppe</cp:lastModifiedBy>
  <cp:revision>146</cp:revision>
  <dcterms:created xsi:type="dcterms:W3CDTF">2017-06-20T09:48:45Z</dcterms:created>
  <dcterms:modified xsi:type="dcterms:W3CDTF">2021-12-08T14:31:17Z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0x0101009910CE0AAA55624E99B9C1805AD408C4</vt:lpwstr>
  </property>
  <property fmtid="{D5CDD505-2E9C-101B-9397-08002B2CF9AE}" pid="3" name="MSIP_Label_97a477d1-147d-4e34-b5e3-7b26d2f44870_Enabled">
    <vt:lpwstr>true</vt:lpwstr>
  </property>
  <property fmtid="{D5CDD505-2E9C-101B-9397-08002B2CF9AE}" pid="4" name="MSIP_Label_97a477d1-147d-4e34-b5e3-7b26d2f44870_SetDate">
    <vt:lpwstr>2021-11-28T13:21:09Z</vt:lpwstr>
  </property>
  <property fmtid="{D5CDD505-2E9C-101B-9397-08002B2CF9AE}" pid="5" name="MSIP_Label_97a477d1-147d-4e34-b5e3-7b26d2f44870_Method">
    <vt:lpwstr>Standard</vt:lpwstr>
  </property>
  <property fmtid="{D5CDD505-2E9C-101B-9397-08002B2CF9AE}" pid="6" name="MSIP_Label_97a477d1-147d-4e34-b5e3-7b26d2f44870_Name">
    <vt:lpwstr>97a477d1-147d-4e34-b5e3-7b26d2f44870</vt:lpwstr>
  </property>
  <property fmtid="{D5CDD505-2E9C-101B-9397-08002B2CF9AE}" pid="7" name="MSIP_Label_97a477d1-147d-4e34-b5e3-7b26d2f44870_SiteId">
    <vt:lpwstr>1f816a84-7aa6-4a56-b22a-7b3452fa8681</vt:lpwstr>
  </property>
  <property fmtid="{D5CDD505-2E9C-101B-9397-08002B2CF9AE}" pid="8" name="MSIP_Label_97a477d1-147d-4e34-b5e3-7b26d2f44870_ActionId">
    <vt:lpwstr>04b57c75-3e85-45fb-9493-8c4b008ea036</vt:lpwstr>
  </property>
  <property fmtid="{D5CDD505-2E9C-101B-9397-08002B2CF9AE}" pid="9" name="MSIP_Label_97a477d1-147d-4e34-b5e3-7b26d2f44870_ContentBits">
    <vt:lpwstr>0</vt:lpwstr>
  </property>
</Properties>
</file>